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5" r:id="rId4"/>
    <p:sldId id="259" r:id="rId5"/>
    <p:sldId id="260" r:id="rId6"/>
    <p:sldId id="261" r:id="rId7"/>
    <p:sldId id="262" r:id="rId8"/>
    <p:sldId id="392" r:id="rId9"/>
    <p:sldId id="297" r:id="rId10"/>
    <p:sldId id="263" r:id="rId11"/>
    <p:sldId id="398" r:id="rId12"/>
    <p:sldId id="383" r:id="rId13"/>
    <p:sldId id="384" r:id="rId14"/>
    <p:sldId id="355" r:id="rId15"/>
    <p:sldId id="386" r:id="rId16"/>
    <p:sldId id="387" r:id="rId17"/>
    <p:sldId id="388" r:id="rId18"/>
    <p:sldId id="397" r:id="rId19"/>
    <p:sldId id="396" r:id="rId20"/>
    <p:sldId id="390" r:id="rId21"/>
    <p:sldId id="394" r:id="rId22"/>
    <p:sldId id="395" r:id="rId23"/>
    <p:sldId id="274" r:id="rId24"/>
    <p:sldId id="364" r:id="rId25"/>
    <p:sldId id="281" r:id="rId26"/>
    <p:sldId id="275" r:id="rId27"/>
    <p:sldId id="276" r:id="rId28"/>
    <p:sldId id="277" r:id="rId29"/>
    <p:sldId id="278" r:id="rId30"/>
    <p:sldId id="283" r:id="rId31"/>
    <p:sldId id="284" r:id="rId32"/>
    <p:sldId id="309" r:id="rId33"/>
    <p:sldId id="310" r:id="rId34"/>
    <p:sldId id="288" r:id="rId35"/>
    <p:sldId id="289" r:id="rId36"/>
    <p:sldId id="311"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23/09/2021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16 Safar 1443 </a:t>
            </a:r>
            <a:r>
              <a:rPr lang="en-US" sz="2400" b="1" i="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24 </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September </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2" y="216427"/>
            <a:ext cx="1258553" cy="150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89364" y="3257050"/>
            <a:ext cx="9229503" cy="2554545"/>
          </a:xfrm>
          <a:prstGeom prst="rect">
            <a:avLst/>
          </a:prstGeom>
          <a:noFill/>
          <a:scene3d>
            <a:camera prst="perspectiveAbove"/>
            <a:lightRig rig="threePt" dir="t"/>
          </a:scene3d>
          <a:sp3d>
            <a:bevelT/>
            <a:bevelB prst="relaxedInset"/>
          </a:sp3d>
        </p:spPr>
        <p:txBody>
          <a:bodyPr wrap="square">
            <a:spAutoFit/>
          </a:bodyPr>
          <a:lstStyle/>
          <a:p>
            <a:pPr algn="ctr" fontAlgn="auto">
              <a:spcBef>
                <a:spcPts val="0"/>
              </a:spcBef>
              <a:spcAft>
                <a:spcPts val="0"/>
              </a:spcAft>
              <a:defRPr/>
            </a:pPr>
            <a:r>
              <a:rPr lang="ms-MY" sz="8000" b="1" dirty="0">
                <a:ln w="13462">
                  <a:solidFill>
                    <a:schemeClr val="bg1"/>
                  </a:solidFill>
                  <a:prstDash val="solid"/>
                </a:ln>
                <a:solidFill>
                  <a:schemeClr val="accent5">
                    <a:lumMod val="75000"/>
                  </a:schemeClr>
                </a:solidFill>
                <a:effectLst>
                  <a:outerShdw dist="38100" dir="2700000" algn="bl" rotWithShape="0">
                    <a:schemeClr val="accent5"/>
                  </a:outerShdw>
                </a:effectLst>
              </a:rPr>
              <a:t>MALA PETAKA BERBUAH PAHALA</a:t>
            </a: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KHUTBAH MULTIMEDIA</a:t>
            </a:r>
          </a:p>
          <a:p>
            <a:pPr marL="0" indent="0" algn="ctr">
              <a:buNone/>
            </a:pPr>
            <a:r>
              <a:rPr lang="ms-MY"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Siri: </a:t>
            </a:r>
            <a:r>
              <a:rPr lang="ms-MY" sz="1800" b="1" dirty="0" smtClean="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37 /2021</a:t>
            </a:r>
            <a:endParaRPr lang="en-US"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110501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6000" r="-6000"/>
          </a:stretch>
        </a:blipFill>
        <a:effectLst/>
      </p:bgPr>
    </p:bg>
    <p:spTree>
      <p:nvGrpSpPr>
        <p:cNvPr id="1" name=""/>
        <p:cNvGrpSpPr/>
        <p:nvPr/>
      </p:nvGrpSpPr>
      <p:grpSpPr>
        <a:xfrm>
          <a:off x="0" y="0"/>
          <a:ext cx="0" cy="0"/>
          <a:chOff x="0" y="0"/>
          <a:chExt cx="0" cy="0"/>
        </a:xfrm>
      </p:grpSpPr>
      <p:sp>
        <p:nvSpPr>
          <p:cNvPr id="8" name="Rectangle 7"/>
          <p:cNvSpPr/>
          <p:nvPr/>
        </p:nvSpPr>
        <p:spPr>
          <a:xfrm>
            <a:off x="196110" y="2209800"/>
            <a:ext cx="8763000" cy="1676400"/>
          </a:xfrm>
          <a:prstGeom prst="rect">
            <a:avLst/>
          </a:prstGeom>
          <a:solidFill>
            <a:schemeClr val="accent6">
              <a:lumMod val="60000"/>
              <a:lumOff val="40000"/>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chemeClr val="tx2">
                    <a:lumMod val="50000"/>
                  </a:schemeClr>
                </a:solidFill>
                <a:latin typeface="Arial Black" pitchFamily="34" charset="0"/>
              </a:rPr>
              <a:t>Menjadikan </a:t>
            </a:r>
            <a:r>
              <a:rPr lang="sv-SE" sz="2800" dirty="0">
                <a:solidFill>
                  <a:schemeClr val="tx2">
                    <a:lumMod val="50000"/>
                  </a:schemeClr>
                </a:solidFill>
                <a:latin typeface="Arial Black" pitchFamily="34" charset="0"/>
              </a:rPr>
              <a:t>peribadi muslim sentiasa bahagia dan bersikap positif dalam apa sahaja situasi kehidupan yang dilalui</a:t>
            </a:r>
            <a:endParaRPr lang="sv-SE" sz="2800" dirty="0" smtClean="0">
              <a:solidFill>
                <a:schemeClr val="tx2">
                  <a:lumMod val="50000"/>
                </a:schemeClr>
              </a:solidFill>
              <a:latin typeface="Arial Black" pitchFamily="34" charset="0"/>
            </a:endParaRPr>
          </a:p>
        </p:txBody>
      </p:sp>
      <p:sp>
        <p:nvSpPr>
          <p:cNvPr id="9" name="Plaque 8"/>
          <p:cNvSpPr/>
          <p:nvPr/>
        </p:nvSpPr>
        <p:spPr>
          <a:xfrm>
            <a:off x="152400" y="547954"/>
            <a:ext cx="4916901"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antara nikmat Islam dan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 </a:t>
            </a:r>
            <a:endParaRPr lang="en-US" sz="2800" dirty="0"/>
          </a:p>
        </p:txBody>
      </p:sp>
      <p:sp>
        <p:nvSpPr>
          <p:cNvPr id="10" name="Curved Left Arrow 9"/>
          <p:cNvSpPr/>
          <p:nvPr/>
        </p:nvSpPr>
        <p:spPr>
          <a:xfrm rot="19100311">
            <a:off x="5462699" y="120003"/>
            <a:ext cx="1090392" cy="2177694"/>
          </a:xfrm>
          <a:prstGeom prst="curvedLeftArrow">
            <a:avLst>
              <a:gd name="adj1" fmla="val 25000"/>
              <a:gd name="adj2" fmla="val 50000"/>
              <a:gd name="adj3" fmla="val 40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2" name="Left-Up Arrow 1"/>
          <p:cNvSpPr/>
          <p:nvPr/>
        </p:nvSpPr>
        <p:spPr>
          <a:xfrm rot="13353074">
            <a:off x="3934320" y="3833040"/>
            <a:ext cx="1537897" cy="1478187"/>
          </a:xfrm>
          <a:prstGeom prst="leftUpArrow">
            <a:avLst>
              <a:gd name="adj1" fmla="val 7038"/>
              <a:gd name="adj2" fmla="val 23647"/>
              <a:gd name="adj3" fmla="val 17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Oval 4"/>
          <p:cNvSpPr/>
          <p:nvPr/>
        </p:nvSpPr>
        <p:spPr>
          <a:xfrm>
            <a:off x="304800" y="4419600"/>
            <a:ext cx="3853278" cy="1981200"/>
          </a:xfrm>
          <a:prstGeom prst="ellipse">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M</a:t>
            </a:r>
            <a:r>
              <a:rPr lang="en-GB" sz="2400" b="1" dirty="0" err="1" smtClean="0"/>
              <a:t>enerima</a:t>
            </a:r>
            <a:r>
              <a:rPr lang="en-GB" sz="2400" b="1" dirty="0" smtClean="0"/>
              <a:t> </a:t>
            </a:r>
            <a:r>
              <a:rPr lang="en-GB" sz="2400" b="1" dirty="0" err="1"/>
              <a:t>musibah</a:t>
            </a:r>
            <a:r>
              <a:rPr lang="en-GB" sz="2400" b="1" dirty="0"/>
              <a:t> </a:t>
            </a:r>
            <a:r>
              <a:rPr lang="en-GB" sz="2400" b="1" dirty="0" err="1"/>
              <a:t>sebagai</a:t>
            </a:r>
            <a:r>
              <a:rPr lang="en-GB" sz="2400" b="1" dirty="0"/>
              <a:t> </a:t>
            </a:r>
            <a:r>
              <a:rPr lang="en-GB" sz="2400" b="1" dirty="0" err="1"/>
              <a:t>jalan</a:t>
            </a:r>
            <a:r>
              <a:rPr lang="en-GB" sz="2400" b="1" dirty="0"/>
              <a:t> </a:t>
            </a:r>
            <a:r>
              <a:rPr lang="en-GB" sz="2400" b="1" dirty="0" err="1"/>
              <a:t>meraih</a:t>
            </a:r>
            <a:r>
              <a:rPr lang="en-GB" sz="2400" b="1" dirty="0"/>
              <a:t> </a:t>
            </a:r>
            <a:r>
              <a:rPr lang="en-GB" sz="2400" b="1" dirty="0" err="1"/>
              <a:t>keampunan</a:t>
            </a:r>
            <a:endParaRPr lang="ms-MY" sz="2400" b="1" dirty="0"/>
          </a:p>
        </p:txBody>
      </p:sp>
      <p:sp>
        <p:nvSpPr>
          <p:cNvPr id="11" name="Oval 10"/>
          <p:cNvSpPr/>
          <p:nvPr/>
        </p:nvSpPr>
        <p:spPr>
          <a:xfrm>
            <a:off x="5210842" y="4419600"/>
            <a:ext cx="3748268" cy="1981200"/>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B</a:t>
            </a:r>
            <a:r>
              <a:rPr lang="en-GB" sz="2400" b="1" dirty="0" err="1" smtClean="0"/>
              <a:t>ukti</a:t>
            </a:r>
            <a:r>
              <a:rPr lang="en-GB" sz="2400" b="1" dirty="0" smtClean="0"/>
              <a:t> </a:t>
            </a:r>
            <a:r>
              <a:rPr lang="en-GB" sz="2400" b="1" dirty="0" err="1"/>
              <a:t>petanda</a:t>
            </a:r>
            <a:r>
              <a:rPr lang="en-GB" sz="2400" b="1" dirty="0"/>
              <a:t> </a:t>
            </a:r>
            <a:r>
              <a:rPr lang="en-GB" sz="2400" b="1" dirty="0" err="1"/>
              <a:t>belas</a:t>
            </a:r>
            <a:r>
              <a:rPr lang="en-GB" sz="2400" b="1" dirty="0"/>
              <a:t> </a:t>
            </a:r>
            <a:r>
              <a:rPr lang="en-GB" sz="2400" b="1" dirty="0" err="1"/>
              <a:t>kasih</a:t>
            </a:r>
            <a:r>
              <a:rPr lang="en-GB" sz="2400" b="1" dirty="0"/>
              <a:t> </a:t>
            </a:r>
            <a:r>
              <a:rPr lang="en-US" sz="2400" b="1" dirty="0"/>
              <a:t>T</a:t>
            </a:r>
            <a:r>
              <a:rPr lang="en-GB" sz="2400" b="1" dirty="0" err="1"/>
              <a:t>uhan</a:t>
            </a:r>
            <a:r>
              <a:rPr lang="en-GB" sz="2400" b="1" dirty="0"/>
              <a:t> </a:t>
            </a:r>
            <a:r>
              <a:rPr lang="en-GB" sz="2400" b="1" dirty="0" err="1"/>
              <a:t>kepada</a:t>
            </a:r>
            <a:r>
              <a:rPr lang="en-GB" sz="2400" b="1" dirty="0"/>
              <a:t> </a:t>
            </a:r>
            <a:r>
              <a:rPr lang="en-GB" sz="2400" b="1" dirty="0" err="1"/>
              <a:t>hamba</a:t>
            </a:r>
            <a:endParaRPr lang="ms-MY" sz="2400" b="1" dirty="0"/>
          </a:p>
        </p:txBody>
      </p:sp>
    </p:spTree>
    <p:extLst>
      <p:ext uri="{BB962C8B-B14F-4D97-AF65-F5344CB8AC3E}">
        <p14:creationId xmlns:p14="http://schemas.microsoft.com/office/powerpoint/2010/main" val="248274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7000" r="-7000"/>
          </a:stretch>
        </a:blipFill>
        <a:effectLst/>
      </p:bgPr>
    </p:bg>
    <p:spTree>
      <p:nvGrpSpPr>
        <p:cNvPr id="1" name=""/>
        <p:cNvGrpSpPr/>
        <p:nvPr/>
      </p:nvGrpSpPr>
      <p:grpSpPr>
        <a:xfrm>
          <a:off x="0" y="0"/>
          <a:ext cx="0" cy="0"/>
          <a:chOff x="0" y="0"/>
          <a:chExt cx="0" cy="0"/>
        </a:xfrm>
      </p:grpSpPr>
      <p:sp>
        <p:nvSpPr>
          <p:cNvPr id="3" name="Plaque 2"/>
          <p:cNvSpPr/>
          <p:nvPr/>
        </p:nvSpPr>
        <p:spPr>
          <a:xfrm>
            <a:off x="1066800" y="23149"/>
            <a:ext cx="7261136"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8" name="Rectangle 7"/>
          <p:cNvSpPr/>
          <p:nvPr/>
        </p:nvSpPr>
        <p:spPr>
          <a:xfrm>
            <a:off x="544468" y="3880353"/>
            <a:ext cx="8305800" cy="1569660"/>
          </a:xfrm>
          <a:prstGeom prst="rect">
            <a:avLst/>
          </a:prstGeom>
          <a:solidFill>
            <a:schemeClr val="tx1">
              <a:alpha val="46000"/>
            </a:schemeClr>
          </a:solidFill>
        </p:spPr>
        <p:txBody>
          <a:bodyPr wrap="square">
            <a:spAutoFit/>
          </a:bodyPr>
          <a:lstStyle/>
          <a:p>
            <a:pPr algn="ctr"/>
            <a:r>
              <a:rPr lang="en-US" sz="2400" b="1" dirty="0" err="1" smtClean="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Tiadalah</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seorang</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muslim</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itu</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ditimpa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malapetaka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kesakitan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lainnya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melainkan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gugurkan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kesalahan-kesalahan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darinya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sebagaimana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pohon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menggugurkan</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dedaunnya</a:t>
            </a:r>
            <a:r>
              <a:rPr lang="en-US" sz="2400" b="1" dirty="0">
                <a:ln w="10160">
                  <a:solidFill>
                    <a:srgbClr val="92D05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p>
        </p:txBody>
      </p:sp>
      <p:sp>
        <p:nvSpPr>
          <p:cNvPr id="4" name="Rectangle 3"/>
          <p:cNvSpPr/>
          <p:nvPr/>
        </p:nvSpPr>
        <p:spPr>
          <a:xfrm>
            <a:off x="381000" y="1447800"/>
            <a:ext cx="8610600" cy="1919500"/>
          </a:xfrm>
          <a:prstGeom prst="rect">
            <a:avLst/>
          </a:prstGeom>
          <a:solidFill>
            <a:schemeClr val="tx1">
              <a:alpha val="60000"/>
            </a:schemeClr>
          </a:solidFill>
        </p:spPr>
        <p:txBody>
          <a:bodyPr wrap="square">
            <a:spAutoFit/>
          </a:bodyPr>
          <a:lstStyle/>
          <a:p>
            <a:pPr algn="ctr" rtl="1">
              <a:lnSpc>
                <a:spcPct val="115000"/>
              </a:lnSpc>
              <a:spcAft>
                <a:spcPts val="1000"/>
              </a:spcAft>
            </a:pPr>
            <a:r>
              <a:rPr lang="ar-SA"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Traditional Arabic" panose="02020603050405020304" pitchFamily="18" charset="-78"/>
              </a:rPr>
              <a:t>مَا مِنْ مُسْلِمٍ يُصِيبُهُ أَذًى؛ مَرَضٌ فَما سِوَاهُ،</a:t>
            </a:r>
            <a:endParaRPr lang="ms-MY"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1000"/>
              </a:spcAft>
            </a:pPr>
            <a:r>
              <a:rPr lang="ar-SA"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Traditional Arabic" panose="02020603050405020304" pitchFamily="18" charset="-78"/>
              </a:rPr>
              <a:t> إِلَّا حَطَّ اللَّهُ لَهُ سَيِّئاتِهِ، كَمَا تَحُطُّ الشَّجَرَةُ ورَقَهَا.</a:t>
            </a:r>
            <a:endParaRPr lang="ms-MY"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362200" y="6096000"/>
            <a:ext cx="4198585" cy="369332"/>
          </a:xfrm>
          <a:prstGeom prst="rect">
            <a:avLst/>
          </a:prstGeom>
        </p:spPr>
        <p:txBody>
          <a:bodyPr wrap="none">
            <a:spAutoFit/>
          </a:bodyPr>
          <a:lstStyle/>
          <a:p>
            <a:r>
              <a:rPr lang="en-GB" dirty="0">
                <a:latin typeface="Arial" panose="020B0604020202020204" pitchFamily="34" charset="0"/>
                <a:ea typeface="Calibri" panose="020F0502020204030204" pitchFamily="34" charset="0"/>
                <a:cs typeface="Arial" panose="020B0604020202020204" pitchFamily="34" charset="0"/>
              </a:rPr>
              <a:t> (Hadith </a:t>
            </a:r>
            <a:r>
              <a:rPr lang="en-GB" dirty="0" err="1">
                <a:latin typeface="Arial" panose="020B0604020202020204" pitchFamily="34" charset="0"/>
                <a:ea typeface="Calibri" panose="020F0502020204030204" pitchFamily="34" charset="0"/>
                <a:cs typeface="Arial" panose="020B0604020202020204" pitchFamily="34" charset="0"/>
              </a:rPr>
              <a:t>riwayat</a:t>
            </a:r>
            <a:r>
              <a:rPr lang="en-GB" dirty="0">
                <a:latin typeface="Arial" panose="020B0604020202020204" pitchFamily="34" charset="0"/>
                <a:ea typeface="Calibri" panose="020F0502020204030204" pitchFamily="34" charset="0"/>
                <a:cs typeface="Arial" panose="020B0604020202020204" pitchFamily="34" charset="0"/>
              </a:rPr>
              <a:t> al </a:t>
            </a:r>
            <a:r>
              <a:rPr lang="en-GB" dirty="0" err="1">
                <a:latin typeface="Arial" panose="020B0604020202020204" pitchFamily="34" charset="0"/>
                <a:ea typeface="Calibri" panose="020F0502020204030204" pitchFamily="34" charset="0"/>
                <a:cs typeface="Arial" panose="020B0604020202020204" pitchFamily="34" charset="0"/>
              </a:rPr>
              <a:t>Bukhari</a:t>
            </a:r>
            <a:r>
              <a:rPr lang="en-GB" dirty="0">
                <a:latin typeface="Arial" panose="020B0604020202020204" pitchFamily="34" charset="0"/>
                <a:ea typeface="Calibri" panose="020F0502020204030204" pitchFamily="34" charset="0"/>
                <a:cs typeface="Arial" panose="020B0604020202020204" pitchFamily="34" charset="0"/>
              </a:rPr>
              <a:t> </a:t>
            </a:r>
            <a:r>
              <a:rPr lang="en-GB" dirty="0" err="1">
                <a:latin typeface="Arial" panose="020B0604020202020204" pitchFamily="34" charset="0"/>
                <a:ea typeface="Calibri" panose="020F0502020204030204" pitchFamily="34" charset="0"/>
                <a:cs typeface="Arial" panose="020B0604020202020204" pitchFamily="34" charset="0"/>
              </a:rPr>
              <a:t>dan</a:t>
            </a:r>
            <a:r>
              <a:rPr lang="en-GB" dirty="0">
                <a:latin typeface="Arial" panose="020B0604020202020204" pitchFamily="34" charset="0"/>
                <a:ea typeface="Calibri" panose="020F0502020204030204" pitchFamily="34" charset="0"/>
                <a:cs typeface="Arial" panose="020B0604020202020204" pitchFamily="34" charset="0"/>
              </a:rPr>
              <a:t> Muslim)</a:t>
            </a:r>
            <a:endParaRPr lang="ms-MY" dirty="0"/>
          </a:p>
        </p:txBody>
      </p:sp>
    </p:spTree>
    <p:extLst>
      <p:ext uri="{BB962C8B-B14F-4D97-AF65-F5344CB8AC3E}">
        <p14:creationId xmlns:p14="http://schemas.microsoft.com/office/powerpoint/2010/main" val="399200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Rahsia Disebalik Bala Ujian </a:t>
            </a:r>
            <a:endParaRPr lang="en-US" sz="3200" dirty="0"/>
          </a:p>
        </p:txBody>
      </p:sp>
      <p:sp>
        <p:nvSpPr>
          <p:cNvPr id="5" name="Rectangle 4"/>
          <p:cNvSpPr/>
          <p:nvPr/>
        </p:nvSpPr>
        <p:spPr>
          <a:xfrm>
            <a:off x="181508" y="1905399"/>
            <a:ext cx="4170744" cy="173945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3200" b="1" dirty="0" smtClean="0">
                <a:solidFill>
                  <a:srgbClr val="00B050"/>
                </a:solidFill>
                <a:latin typeface="Arial Rounded MT Bold" panose="020F0704030504030204" pitchFamily="34" charset="0"/>
              </a:rPr>
              <a:t>Besarnya </a:t>
            </a:r>
            <a:r>
              <a:rPr lang="ms-MY" sz="3200" b="1" dirty="0">
                <a:solidFill>
                  <a:srgbClr val="00B050"/>
                </a:solidFill>
                <a:latin typeface="Arial Rounded MT Bold" panose="020F0704030504030204" pitchFamily="34" charset="0"/>
              </a:rPr>
              <a:t>balasan pahala mengikut besarnya bala ujian</a:t>
            </a:r>
            <a:endParaRPr lang="fi-FI" sz="3200" b="1"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Rectangle 6"/>
          <p:cNvSpPr/>
          <p:nvPr/>
        </p:nvSpPr>
        <p:spPr>
          <a:xfrm>
            <a:off x="4903923" y="1905399"/>
            <a:ext cx="4079612" cy="173945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fi-FI" sz="3200" b="1" dirty="0" smtClean="0">
                <a:solidFill>
                  <a:srgbClr val="00B050"/>
                </a:solidFill>
                <a:latin typeface="Arial Rounded MT Bold" panose="020F0704030504030204" pitchFamily="34" charset="0"/>
              </a:rPr>
              <a:t>Musibah </a:t>
            </a:r>
            <a:r>
              <a:rPr lang="fi-FI" sz="3200" b="1" dirty="0">
                <a:solidFill>
                  <a:srgbClr val="00B050"/>
                </a:solidFill>
                <a:latin typeface="Arial Rounded MT Bold" panose="020F0704030504030204" pitchFamily="34" charset="0"/>
              </a:rPr>
              <a:t>adalah tanda kasihnya Tuhan </a:t>
            </a:r>
            <a:endParaRPr lang="fi-FI" sz="3200" b="1"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8" name="Rectangle 7"/>
          <p:cNvSpPr/>
          <p:nvPr/>
        </p:nvSpPr>
        <p:spPr>
          <a:xfrm>
            <a:off x="327333" y="5576992"/>
            <a:ext cx="8641734" cy="90293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smtClean="0">
                <a:solidFill>
                  <a:srgbClr val="C00000"/>
                </a:solidFill>
                <a:latin typeface="Arial Rounded MT Bold" panose="020F0704030504030204" pitchFamily="34" charset="0"/>
              </a:rPr>
              <a:t>Pasti kita banyak </a:t>
            </a:r>
            <a:r>
              <a:rPr lang="ms-MY" sz="2400" b="1" dirty="0">
                <a:solidFill>
                  <a:srgbClr val="C00000"/>
                </a:solidFill>
                <a:latin typeface="Arial Rounded MT Bold" panose="020F0704030504030204" pitchFamily="34" charset="0"/>
              </a:rPr>
              <a:t>bersabar, bersifat redha dan tidak memberontak sekali-kali.</a:t>
            </a:r>
            <a:endParaRPr lang="fi-FI"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2" name="Down Arrow Callout 1"/>
          <p:cNvSpPr/>
          <p:nvPr/>
        </p:nvSpPr>
        <p:spPr>
          <a:xfrm>
            <a:off x="2533650" y="3989670"/>
            <a:ext cx="4229100" cy="1524000"/>
          </a:xfrm>
          <a:prstGeom prst="downArrowCallout">
            <a:avLst/>
          </a:prstGeom>
          <a:gradFill>
            <a:gsLst>
              <a:gs pos="0">
                <a:schemeClr val="accent3">
                  <a:lumMod val="40000"/>
                  <a:lumOff val="60000"/>
                  <a:alpha val="73000"/>
                </a:schemeClr>
              </a:gs>
              <a:gs pos="46000">
                <a:schemeClr val="accent3">
                  <a:lumMod val="95000"/>
                  <a:lumOff val="5000"/>
                  <a:alpha val="63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a:solidFill>
                  <a:schemeClr val="bg1"/>
                </a:solidFill>
                <a:latin typeface="Arial Rounded MT Bold" panose="020F0704030504030204" pitchFamily="34" charset="0"/>
              </a:rPr>
              <a:t>Jika </a:t>
            </a:r>
            <a:r>
              <a:rPr lang="ms-MY" sz="3200" b="1" dirty="0" smtClean="0">
                <a:solidFill>
                  <a:schemeClr val="bg1"/>
                </a:solidFill>
                <a:latin typeface="Arial Rounded MT Bold" panose="020F0704030504030204" pitchFamily="34" charset="0"/>
              </a:rPr>
              <a:t>mengetahuinya</a:t>
            </a:r>
            <a:endParaRPr lang="ms-MY" sz="3200" dirty="0">
              <a:solidFill>
                <a:schemeClr val="bg1"/>
              </a:solidFill>
            </a:endParaRPr>
          </a:p>
        </p:txBody>
      </p:sp>
      <p:sp>
        <p:nvSpPr>
          <p:cNvPr id="9" name="Left-Up Arrow 8"/>
          <p:cNvSpPr/>
          <p:nvPr/>
        </p:nvSpPr>
        <p:spPr>
          <a:xfrm rot="13353074">
            <a:off x="3879252" y="909886"/>
            <a:ext cx="1537897" cy="1478187"/>
          </a:xfrm>
          <a:prstGeom prst="leftUpArrow">
            <a:avLst>
              <a:gd name="adj1" fmla="val 7038"/>
              <a:gd name="adj2" fmla="val 23647"/>
              <a:gd name="adj3" fmla="val 17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12727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Qadhi </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Syuraih pernah berkata :</a:t>
            </a:r>
            <a:endParaRPr lang="en-US" sz="3200" dirty="0"/>
          </a:p>
        </p:txBody>
      </p:sp>
      <p:sp>
        <p:nvSpPr>
          <p:cNvPr id="5" name="Rectangle 4"/>
          <p:cNvSpPr/>
          <p:nvPr/>
        </p:nvSpPr>
        <p:spPr>
          <a:xfrm>
            <a:off x="248856" y="1133055"/>
            <a:ext cx="8707556" cy="136652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accent6">
                    <a:lumMod val="50000"/>
                  </a:schemeClr>
                </a:solidFill>
                <a:latin typeface="Arial Rounded MT Bold" panose="020F0704030504030204" pitchFamily="34" charset="0"/>
              </a:rPr>
              <a:t>“ Sesungguhnya aku sekalipun ditimpa dengan musibah, aku masih memuji Allah dengan menyebut Alhamdulillah kerana empat perkara;</a:t>
            </a:r>
            <a:endParaRPr lang="fi-FI" sz="2400" b="1" dirty="0" smtClean="0">
              <a:ln>
                <a:solidFill>
                  <a:sysClr val="windowText" lastClr="000000"/>
                </a:solidFill>
              </a:ln>
              <a:solidFill>
                <a:schemeClr val="accent6">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Rectangle 6"/>
          <p:cNvSpPr/>
          <p:nvPr/>
        </p:nvSpPr>
        <p:spPr>
          <a:xfrm>
            <a:off x="248856" y="2639308"/>
            <a:ext cx="8707556" cy="941796"/>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nn-NO" sz="2400" b="1" dirty="0">
                <a:solidFill>
                  <a:schemeClr val="bg2">
                    <a:lumMod val="50000"/>
                  </a:schemeClr>
                </a:solidFill>
                <a:latin typeface="Arial Rounded MT Bold" panose="020F0704030504030204" pitchFamily="34" charset="0"/>
              </a:rPr>
              <a:t>1. Aku puji Allah kerana musibah itu tidak terkena musibah yang lebih teruk lagi</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8" name="Rectangle 7"/>
          <p:cNvSpPr/>
          <p:nvPr/>
        </p:nvSpPr>
        <p:spPr>
          <a:xfrm>
            <a:off x="327333" y="3759686"/>
            <a:ext cx="8629079" cy="478208"/>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2. Aku puji Allah kerana aku dikurniakan </a:t>
            </a:r>
            <a:r>
              <a:rPr lang="ms-MY" sz="2400" b="1" dirty="0" smtClean="0">
                <a:solidFill>
                  <a:schemeClr val="bg2">
                    <a:lumMod val="50000"/>
                  </a:schemeClr>
                </a:solidFill>
                <a:latin typeface="Arial Rounded MT Bold" panose="020F0704030504030204" pitchFamily="34" charset="0"/>
              </a:rPr>
              <a:t>sabar</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237165" y="4492142"/>
            <a:ext cx="8707556" cy="1008994"/>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sv-SE" sz="2200" b="1" dirty="0">
                <a:solidFill>
                  <a:schemeClr val="bg2">
                    <a:lumMod val="50000"/>
                  </a:schemeClr>
                </a:solidFill>
                <a:latin typeface="Arial Rounded MT Bold" panose="020F0704030504030204" pitchFamily="34" charset="0"/>
              </a:rPr>
              <a:t>3. Aku puji Allah kerana aku diberi peluang untuk menyebut</a:t>
            </a:r>
          </a:p>
          <a:p>
            <a:pPr algn="ctr" rtl="1">
              <a:lnSpc>
                <a:spcPct val="115000"/>
              </a:lnSpc>
              <a:spcAft>
                <a:spcPts val="800"/>
              </a:spcAft>
            </a:pPr>
            <a:r>
              <a:rPr lang="ar-AE" sz="2400" b="1" dirty="0">
                <a:solidFill>
                  <a:schemeClr val="bg2">
                    <a:lumMod val="50000"/>
                  </a:schemeClr>
                </a:solidFill>
                <a:latin typeface="Arial Rounded MT Bold" panose="020F0704030504030204" pitchFamily="34" charset="0"/>
              </a:rPr>
              <a:t>إنّا لِلَّهِ وإنّا إلَيْهِ راجِعُونَ</a:t>
            </a:r>
          </a:p>
        </p:txBody>
      </p:sp>
      <p:sp>
        <p:nvSpPr>
          <p:cNvPr id="9" name="Rectangle 8"/>
          <p:cNvSpPr/>
          <p:nvPr/>
        </p:nvSpPr>
        <p:spPr>
          <a:xfrm>
            <a:off x="327333" y="5679885"/>
            <a:ext cx="8641734" cy="902939"/>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4. Aku puji Allah kerana musibah itu bukanlah menimpa </a:t>
            </a:r>
            <a:r>
              <a:rPr lang="ms-MY" sz="2400" b="1" dirty="0" smtClean="0">
                <a:solidFill>
                  <a:schemeClr val="bg2">
                    <a:lumMod val="50000"/>
                  </a:schemeClr>
                </a:solidFill>
                <a:latin typeface="Arial Rounded MT Bold" panose="020F0704030504030204" pitchFamily="34" charset="0"/>
              </a:rPr>
              <a:t>agamaku</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024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29706" y="1981200"/>
            <a:ext cx="8462598" cy="3886200"/>
          </a:xfrm>
          <a:prstGeom prst="rect">
            <a:avLst/>
          </a:prstGeom>
          <a:solidFill>
            <a:schemeClr val="tx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5">
                    <a:lumMod val="50000"/>
                  </a:schemeClr>
                </a:solidFill>
                <a:latin typeface="Arial Black" pitchFamily="34" charset="0"/>
              </a:rPr>
              <a:t>Al </a:t>
            </a:r>
            <a:r>
              <a:rPr lang="en-US" sz="2200" dirty="0" err="1">
                <a:solidFill>
                  <a:schemeClr val="accent5">
                    <a:lumMod val="50000"/>
                  </a:schemeClr>
                </a:solidFill>
                <a:latin typeface="Arial Black" pitchFamily="34" charset="0"/>
              </a:rPr>
              <a:t>Izz</a:t>
            </a:r>
            <a:r>
              <a:rPr lang="en-US" sz="2200" dirty="0">
                <a:solidFill>
                  <a:schemeClr val="accent5">
                    <a:lumMod val="50000"/>
                  </a:schemeClr>
                </a:solidFill>
                <a:latin typeface="Arial Black" pitchFamily="34" charset="0"/>
              </a:rPr>
              <a:t> ibn Abdul Salam yang </a:t>
            </a:r>
            <a:r>
              <a:rPr lang="en-US" sz="2200" dirty="0" err="1">
                <a:solidFill>
                  <a:schemeClr val="accent5">
                    <a:lumMod val="50000"/>
                  </a:schemeClr>
                </a:solidFill>
                <a:latin typeface="Arial Black" pitchFamily="34" charset="0"/>
              </a:rPr>
              <a:t>bergelar</a:t>
            </a:r>
            <a:r>
              <a:rPr lang="en-US" sz="2200" dirty="0">
                <a:solidFill>
                  <a:schemeClr val="accent5">
                    <a:lumMod val="50000"/>
                  </a:schemeClr>
                </a:solidFill>
                <a:latin typeface="Arial Black" pitchFamily="34" charset="0"/>
              </a:rPr>
              <a:t> Sultan al </a:t>
            </a:r>
            <a:r>
              <a:rPr lang="en-US" sz="2200" dirty="0" err="1">
                <a:solidFill>
                  <a:schemeClr val="accent5">
                    <a:lumMod val="50000"/>
                  </a:schemeClr>
                </a:solidFill>
                <a:latin typeface="Arial Black" pitchFamily="34" charset="0"/>
              </a:rPr>
              <a:t>Ulama</a:t>
            </a:r>
            <a:r>
              <a:rPr lang="en-US" sz="2200" dirty="0">
                <a:solidFill>
                  <a:schemeClr val="accent5">
                    <a:lumMod val="50000"/>
                  </a:schemeClr>
                </a:solidFill>
                <a:latin typeface="Arial Black" pitchFamily="34" charset="0"/>
              </a:rPr>
              <a:t>', </a:t>
            </a:r>
            <a:r>
              <a:rPr lang="en-US" sz="2200" dirty="0" err="1" smtClean="0">
                <a:solidFill>
                  <a:schemeClr val="accent5">
                    <a:lumMod val="50000"/>
                  </a:schemeClr>
                </a:solidFill>
                <a:latin typeface="Arial Black" pitchFamily="34" charset="0"/>
              </a:rPr>
              <a:t>dalam</a:t>
            </a:r>
            <a:r>
              <a:rPr lang="en-US" sz="2200" dirty="0" smtClean="0">
                <a:solidFill>
                  <a:schemeClr val="accent5">
                    <a:lumMod val="50000"/>
                  </a:schemeClr>
                </a:solidFill>
                <a:latin typeface="Arial Black" pitchFamily="34" charset="0"/>
              </a:rPr>
              <a:t> </a:t>
            </a:r>
            <a:r>
              <a:rPr lang="en-US" sz="2200" dirty="0" err="1" smtClean="0">
                <a:solidFill>
                  <a:schemeClr val="accent5">
                    <a:lumMod val="50000"/>
                  </a:schemeClr>
                </a:solidFill>
                <a:latin typeface="Arial Black" pitchFamily="34" charset="0"/>
              </a:rPr>
              <a:t>karya</a:t>
            </a:r>
            <a:r>
              <a:rPr lang="en-US" sz="2200" dirty="0" smtClean="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agungnya</a:t>
            </a:r>
            <a:r>
              <a:rPr lang="en-US" sz="2200" dirty="0">
                <a:solidFill>
                  <a:schemeClr val="accent5">
                    <a:lumMod val="50000"/>
                  </a:schemeClr>
                </a:solidFill>
                <a:latin typeface="Arial Black" pitchFamily="34" charset="0"/>
              </a:rPr>
              <a:t>, al </a:t>
            </a:r>
            <a:r>
              <a:rPr lang="en-US" sz="2200" dirty="0" err="1">
                <a:solidFill>
                  <a:schemeClr val="accent5">
                    <a:lumMod val="50000"/>
                  </a:schemeClr>
                </a:solidFill>
                <a:latin typeface="Arial Black" pitchFamily="34" charset="0"/>
              </a:rPr>
              <a:t>Qawaid</a:t>
            </a:r>
            <a:r>
              <a:rPr lang="en-US" sz="2200" dirty="0">
                <a:solidFill>
                  <a:schemeClr val="accent5">
                    <a:lumMod val="50000"/>
                  </a:schemeClr>
                </a:solidFill>
                <a:latin typeface="Arial Black" pitchFamily="34" charset="0"/>
              </a:rPr>
              <a:t> al Kubra </a:t>
            </a:r>
            <a:r>
              <a:rPr lang="en-US" sz="2200" dirty="0" err="1">
                <a:solidFill>
                  <a:schemeClr val="accent5">
                    <a:lumMod val="50000"/>
                  </a:schemeClr>
                </a:solidFill>
                <a:latin typeface="Arial Black" pitchFamily="34" charset="0"/>
              </a:rPr>
              <a:t>dia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berkata</a:t>
            </a:r>
            <a:r>
              <a:rPr lang="en-US" sz="2200" dirty="0">
                <a:solidFill>
                  <a:schemeClr val="accent5">
                    <a:lumMod val="50000"/>
                  </a:schemeClr>
                </a:solidFill>
                <a:latin typeface="Arial Black" pitchFamily="34" charset="0"/>
              </a:rPr>
              <a:t>: </a:t>
            </a:r>
            <a:endParaRPr lang="en-US" sz="2200" dirty="0" smtClean="0">
              <a:solidFill>
                <a:schemeClr val="accent5">
                  <a:lumMod val="50000"/>
                </a:schemeClr>
              </a:solidFill>
              <a:latin typeface="Arial Black" pitchFamily="34" charset="0"/>
            </a:endParaRPr>
          </a:p>
          <a:p>
            <a:pPr algn="ctr"/>
            <a:endParaRPr lang="en-US" sz="2200" dirty="0">
              <a:solidFill>
                <a:schemeClr val="accent5">
                  <a:lumMod val="50000"/>
                </a:schemeClr>
              </a:solidFill>
              <a:latin typeface="Arial Black" pitchFamily="34" charset="0"/>
            </a:endParaRPr>
          </a:p>
          <a:p>
            <a:pPr algn="ctr"/>
            <a:r>
              <a:rPr lang="en-US" sz="2200" dirty="0">
                <a:solidFill>
                  <a:schemeClr val="accent5">
                    <a:lumMod val="50000"/>
                  </a:schemeClr>
                </a:solidFill>
                <a:latin typeface="Arial Black" pitchFamily="34" charset="0"/>
              </a:rPr>
              <a:t>“ Orang </a:t>
            </a:r>
            <a:r>
              <a:rPr lang="en-US" sz="2200" dirty="0" err="1">
                <a:solidFill>
                  <a:schemeClr val="accent5">
                    <a:lumMod val="50000"/>
                  </a:schemeClr>
                </a:solidFill>
                <a:latin typeface="Arial Black" pitchFamily="34" charset="0"/>
              </a:rPr>
              <a:t>jahil</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menyangka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bahawa</a:t>
            </a:r>
            <a:r>
              <a:rPr lang="en-US" sz="2200" dirty="0">
                <a:solidFill>
                  <a:schemeClr val="accent5">
                    <a:lumMod val="50000"/>
                  </a:schemeClr>
                </a:solidFill>
                <a:latin typeface="Arial Black" pitchFamily="34" charset="0"/>
              </a:rPr>
              <a:t> orang yang </a:t>
            </a:r>
            <a:r>
              <a:rPr lang="en-US" sz="2200" dirty="0" err="1">
                <a:solidFill>
                  <a:schemeClr val="accent5">
                    <a:lumMod val="50000"/>
                  </a:schemeClr>
                </a:solidFill>
                <a:latin typeface="Arial Black" pitchFamily="34" charset="0"/>
              </a:rPr>
              <a:t>ditimpa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musibah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mendapat</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pahala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dengan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sendirinya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Ini</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kesilapan</a:t>
            </a:r>
            <a:r>
              <a:rPr lang="en-US" sz="2200" dirty="0">
                <a:solidFill>
                  <a:schemeClr val="accent5">
                    <a:lumMod val="50000"/>
                  </a:schemeClr>
                </a:solidFill>
                <a:latin typeface="Arial Black" pitchFamily="34" charset="0"/>
              </a:rPr>
              <a:t> yang </a:t>
            </a:r>
            <a:r>
              <a:rPr lang="en-US" sz="2200" dirty="0" err="1">
                <a:solidFill>
                  <a:schemeClr val="accent5">
                    <a:lumMod val="50000"/>
                  </a:schemeClr>
                </a:solidFill>
                <a:latin typeface="Arial Black" pitchFamily="34" charset="0"/>
              </a:rPr>
              <a:t>nyata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kerana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musibah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bukanlah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dari</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usaha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amalnya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secara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langsung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sementara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dia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bukanlah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sebab</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punca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asal</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kejadian</a:t>
            </a:r>
            <a:r>
              <a:rPr lang="en-US" sz="2200" dirty="0">
                <a:solidFill>
                  <a:schemeClr val="accent5">
                    <a:lumMod val="50000"/>
                  </a:schemeClr>
                </a:solidFill>
                <a:latin typeface="Arial Black" pitchFamily="34" charset="0"/>
              </a:rPr>
              <a:t>”.</a:t>
            </a:r>
          </a:p>
        </p:txBody>
      </p:sp>
      <p:sp>
        <p:nvSpPr>
          <p:cNvPr id="3" name="Plaque 2"/>
          <p:cNvSpPr/>
          <p:nvPr/>
        </p:nvSpPr>
        <p:spPr>
          <a:xfrm>
            <a:off x="372204" y="228600"/>
            <a:ext cx="8420100" cy="662651"/>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Adakah semua musibah mendatangkan pahala?</a:t>
            </a:r>
            <a:endParaRPr lang="en-US" sz="2400" dirty="0"/>
          </a:p>
        </p:txBody>
      </p:sp>
      <p:sp>
        <p:nvSpPr>
          <p:cNvPr id="7" name="Plaque 6"/>
          <p:cNvSpPr/>
          <p:nvPr/>
        </p:nvSpPr>
        <p:spPr>
          <a:xfrm>
            <a:off x="467270" y="1702771"/>
            <a:ext cx="3200400" cy="55685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Jawapan</a:t>
            </a:r>
            <a:endParaRPr lang="en-US" sz="2800" dirty="0"/>
          </a:p>
        </p:txBody>
      </p:sp>
    </p:spTree>
    <p:extLst>
      <p:ext uri="{BB962C8B-B14F-4D97-AF65-F5344CB8AC3E}">
        <p14:creationId xmlns:p14="http://schemas.microsoft.com/office/powerpoint/2010/main" val="11128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p:cNvSpPr/>
          <p:nvPr/>
        </p:nvSpPr>
        <p:spPr>
          <a:xfrm>
            <a:off x="76200" y="3842264"/>
            <a:ext cx="2436471" cy="2525785"/>
          </a:xfrm>
          <a:prstGeom prst="rect">
            <a:avLst/>
          </a:prstGeom>
          <a:solidFill>
            <a:schemeClr val="tx1">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J</a:t>
            </a:r>
            <a:r>
              <a:rPr lang="en-GB" sz="2400" b="1" dirty="0" err="1" smtClean="0"/>
              <a:t>ika</a:t>
            </a:r>
            <a:r>
              <a:rPr lang="en-GB" sz="2400" b="1" dirty="0" smtClean="0"/>
              <a:t> </a:t>
            </a:r>
            <a:r>
              <a:rPr lang="en-GB" sz="2400" b="1" dirty="0" err="1"/>
              <a:t>dia</a:t>
            </a:r>
            <a:r>
              <a:rPr lang="en-GB" sz="2400" b="1" dirty="0"/>
              <a:t> </a:t>
            </a:r>
            <a:r>
              <a:rPr lang="en-GB" sz="2400" b="1" dirty="0" err="1"/>
              <a:t>bersabar</a:t>
            </a:r>
            <a:r>
              <a:rPr lang="en-GB" sz="2400" b="1" dirty="0"/>
              <a:t>, </a:t>
            </a:r>
            <a:r>
              <a:rPr lang="en-GB" sz="2400" b="1" dirty="0" err="1"/>
              <a:t>maka</a:t>
            </a:r>
            <a:r>
              <a:rPr lang="en-GB" sz="2400" b="1" dirty="0"/>
              <a:t> </a:t>
            </a:r>
            <a:r>
              <a:rPr lang="en-GB" sz="2400" b="1" dirty="0" err="1"/>
              <a:t>diberi</a:t>
            </a:r>
            <a:r>
              <a:rPr lang="en-GB" sz="2400" b="1" dirty="0"/>
              <a:t> </a:t>
            </a:r>
            <a:r>
              <a:rPr lang="en-GB" sz="2400" b="1" dirty="0" err="1"/>
              <a:t>kepadanya</a:t>
            </a:r>
            <a:r>
              <a:rPr lang="en-GB" sz="2400" b="1" dirty="0"/>
              <a:t> </a:t>
            </a:r>
            <a:r>
              <a:rPr lang="en-GB" sz="2400" b="1" dirty="0" err="1"/>
              <a:t>ganjaran</a:t>
            </a:r>
            <a:r>
              <a:rPr lang="en-GB" sz="2400" b="1" dirty="0"/>
              <a:t> orang </a:t>
            </a:r>
            <a:r>
              <a:rPr lang="en-GB" sz="2400" b="1" dirty="0" err="1"/>
              <a:t>sabar</a:t>
            </a:r>
            <a:endParaRPr lang="sv-SE" sz="2400" b="1" i="1" dirty="0" smtClean="0">
              <a:solidFill>
                <a:schemeClr val="accent4">
                  <a:lumMod val="75000"/>
                </a:schemeClr>
              </a:solidFill>
              <a:latin typeface="Arial Black" pitchFamily="34" charset="0"/>
            </a:endParaRPr>
          </a:p>
        </p:txBody>
      </p:sp>
      <p:sp>
        <p:nvSpPr>
          <p:cNvPr id="4" name="Down Arrow Callout 3"/>
          <p:cNvSpPr/>
          <p:nvPr/>
        </p:nvSpPr>
        <p:spPr>
          <a:xfrm>
            <a:off x="1240179" y="979386"/>
            <a:ext cx="6629400" cy="2514600"/>
          </a:xfrm>
          <a:prstGeom prst="downArrowCallout">
            <a:avLst>
              <a:gd name="adj1" fmla="val 21650"/>
              <a:gd name="adj2" fmla="val 23782"/>
              <a:gd name="adj3" fmla="val 15573"/>
              <a:gd name="adj4" fmla="val 64977"/>
            </a:avLst>
          </a:prstGeom>
          <a:solidFill>
            <a:schemeClr val="bg2">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chemeClr val="accent5">
                    <a:lumMod val="50000"/>
                  </a:schemeClr>
                </a:solidFill>
                <a:latin typeface="Arial Black" pitchFamily="34" charset="0"/>
              </a:rPr>
              <a:t>Seorang </a:t>
            </a:r>
            <a:r>
              <a:rPr lang="sv-SE" sz="2400" dirty="0">
                <a:solidFill>
                  <a:schemeClr val="accent5">
                    <a:lumMod val="50000"/>
                  </a:schemeClr>
                </a:solidFill>
                <a:latin typeface="Arial Black" pitchFamily="34" charset="0"/>
              </a:rPr>
              <a:t>yang terbunuh anaknya, </a:t>
            </a:r>
          </a:p>
          <a:p>
            <a:pPr algn="ctr"/>
            <a:r>
              <a:rPr lang="sv-SE" sz="2400" dirty="0">
                <a:solidFill>
                  <a:schemeClr val="accent5">
                    <a:lumMod val="50000"/>
                  </a:schemeClr>
                </a:solidFill>
                <a:latin typeface="Arial Black" pitchFamily="34" charset="0"/>
              </a:rPr>
              <a:t>dirompak hartanya, </a:t>
            </a:r>
          </a:p>
          <a:p>
            <a:pPr algn="ctr"/>
            <a:r>
              <a:rPr lang="sv-SE" sz="2400" dirty="0">
                <a:solidFill>
                  <a:schemeClr val="accent5">
                    <a:lumMod val="50000"/>
                  </a:schemeClr>
                </a:solidFill>
                <a:latin typeface="Arial Black" pitchFamily="34" charset="0"/>
              </a:rPr>
              <a:t>ditimpa bala bencana,</a:t>
            </a:r>
          </a:p>
          <a:p>
            <a:pPr algn="ctr"/>
            <a:r>
              <a:rPr lang="sv-SE" sz="2400" dirty="0">
                <a:solidFill>
                  <a:schemeClr val="accent5">
                    <a:lumMod val="50000"/>
                  </a:schemeClr>
                </a:solidFill>
                <a:latin typeface="Arial Black" pitchFamily="34" charset="0"/>
              </a:rPr>
              <a:t>kesakitan pada tubuh badannya</a:t>
            </a:r>
            <a:endParaRPr lang="en-US" sz="2400" dirty="0">
              <a:solidFill>
                <a:schemeClr val="accent5">
                  <a:lumMod val="50000"/>
                </a:schemeClr>
              </a:solidFill>
              <a:latin typeface="Arial Black" pitchFamily="34" charset="0"/>
            </a:endParaRPr>
          </a:p>
        </p:txBody>
      </p:sp>
      <p:sp>
        <p:nvSpPr>
          <p:cNvPr id="8" name="Plaque 7"/>
          <p:cNvSpPr/>
          <p:nvPr/>
        </p:nvSpPr>
        <p:spPr>
          <a:xfrm>
            <a:off x="2805115" y="160357"/>
            <a:ext cx="3499528" cy="731616"/>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 </a:t>
            </a:r>
            <a:r>
              <a:rPr lang="fi-FI"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p>
        </p:txBody>
      </p:sp>
      <p:sp>
        <p:nvSpPr>
          <p:cNvPr id="10" name="Rectangle 9"/>
          <p:cNvSpPr/>
          <p:nvPr/>
        </p:nvSpPr>
        <p:spPr>
          <a:xfrm>
            <a:off x="6597087" y="3842265"/>
            <a:ext cx="2436471" cy="2525785"/>
          </a:xfrm>
          <a:prstGeom prst="rect">
            <a:avLst/>
          </a:prstGeom>
          <a:solidFill>
            <a:schemeClr val="tx1">
              <a:alpha val="8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Jika</a:t>
            </a:r>
            <a:r>
              <a:rPr lang="en-GB" sz="2400" b="1" dirty="0"/>
              <a:t> </a:t>
            </a:r>
            <a:r>
              <a:rPr lang="en-GB" sz="2400" b="1" dirty="0" err="1"/>
              <a:t>dia</a:t>
            </a:r>
            <a:r>
              <a:rPr lang="en-GB" sz="2400" b="1" dirty="0"/>
              <a:t> </a:t>
            </a:r>
            <a:r>
              <a:rPr lang="en-GB" sz="2400" b="1" dirty="0" err="1"/>
              <a:t>redha</a:t>
            </a:r>
            <a:r>
              <a:rPr lang="en-GB" sz="2400" b="1" dirty="0"/>
              <a:t> </a:t>
            </a:r>
            <a:r>
              <a:rPr lang="en-GB" sz="2400" b="1" dirty="0" err="1"/>
              <a:t>maka</a:t>
            </a:r>
            <a:r>
              <a:rPr lang="en-GB" sz="2400" b="1" dirty="0"/>
              <a:t> </a:t>
            </a:r>
            <a:r>
              <a:rPr lang="en-GB" sz="2400" b="1" dirty="0" err="1"/>
              <a:t>diberi</a:t>
            </a:r>
            <a:r>
              <a:rPr lang="en-GB" sz="2400" b="1" dirty="0"/>
              <a:t> </a:t>
            </a:r>
            <a:r>
              <a:rPr lang="en-GB" sz="2400" b="1" dirty="0" err="1"/>
              <a:t>kepadanya</a:t>
            </a:r>
            <a:r>
              <a:rPr lang="en-GB" sz="2400" b="1" dirty="0"/>
              <a:t> </a:t>
            </a:r>
            <a:r>
              <a:rPr lang="en-GB" sz="2400" b="1" dirty="0" err="1"/>
              <a:t>ganjaran</a:t>
            </a:r>
            <a:r>
              <a:rPr lang="en-GB" sz="2400" b="1" dirty="0"/>
              <a:t> orang </a:t>
            </a:r>
            <a:r>
              <a:rPr lang="en-GB" sz="2400" b="1" dirty="0" err="1"/>
              <a:t>redha</a:t>
            </a:r>
            <a:endParaRPr lang="sv-SE" sz="2400" b="1" i="1" dirty="0" smtClean="0">
              <a:solidFill>
                <a:schemeClr val="accent4">
                  <a:lumMod val="75000"/>
                </a:schemeClr>
              </a:solidFill>
              <a:latin typeface="Arial Black" pitchFamily="34" charset="0"/>
            </a:endParaRPr>
          </a:p>
        </p:txBody>
      </p:sp>
      <p:sp>
        <p:nvSpPr>
          <p:cNvPr id="5" name="Left-Right Arrow Callout 4"/>
          <p:cNvSpPr/>
          <p:nvPr/>
        </p:nvSpPr>
        <p:spPr>
          <a:xfrm>
            <a:off x="2502822" y="3581400"/>
            <a:ext cx="4104115" cy="1828800"/>
          </a:xfrm>
          <a:prstGeom prst="leftRightArrowCallout">
            <a:avLst>
              <a:gd name="adj1" fmla="val 25000"/>
              <a:gd name="adj2" fmla="val 25000"/>
              <a:gd name="adj3" fmla="val 25000"/>
              <a:gd name="adj4" fmla="val 74062"/>
            </a:avLst>
          </a:prstGeom>
          <a:solidFill>
            <a:schemeClr val="bg1">
              <a:lumMod val="75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sv-SE" sz="2400" b="1" i="1" dirty="0">
                <a:ln/>
                <a:solidFill>
                  <a:srgbClr val="FF0000"/>
                </a:solidFill>
                <a:latin typeface="Arial Black" pitchFamily="34" charset="0"/>
              </a:rPr>
              <a:t>T</a:t>
            </a:r>
            <a:r>
              <a:rPr lang="sv-SE" sz="2400" b="1" i="1" dirty="0" smtClean="0">
                <a:ln/>
                <a:solidFill>
                  <a:srgbClr val="FF0000"/>
                </a:solidFill>
                <a:latin typeface="Arial Black" pitchFamily="34" charset="0"/>
              </a:rPr>
              <a:t>idak </a:t>
            </a:r>
            <a:r>
              <a:rPr lang="sv-SE" sz="2400" b="1" i="1" dirty="0">
                <a:ln/>
                <a:solidFill>
                  <a:srgbClr val="FF0000"/>
                </a:solidFill>
                <a:latin typeface="Arial Black" pitchFamily="34" charset="0"/>
              </a:rPr>
              <a:t>terus diberi pahala semata terkena </a:t>
            </a:r>
            <a:r>
              <a:rPr lang="sv-SE" sz="2400" b="1" i="1" dirty="0" smtClean="0">
                <a:ln/>
                <a:solidFill>
                  <a:srgbClr val="FF0000"/>
                </a:solidFill>
                <a:latin typeface="Arial Black" pitchFamily="34" charset="0"/>
              </a:rPr>
              <a:t>musibah </a:t>
            </a:r>
            <a:r>
              <a:rPr lang="sv-SE" sz="2400" b="1" i="1" dirty="0">
                <a:ln/>
                <a:solidFill>
                  <a:srgbClr val="FF0000"/>
                </a:solidFill>
                <a:latin typeface="Arial Black" pitchFamily="34" charset="0"/>
              </a:rPr>
              <a:t>ini</a:t>
            </a:r>
          </a:p>
        </p:txBody>
      </p:sp>
    </p:spTree>
    <p:extLst>
      <p:ext uri="{BB962C8B-B14F-4D97-AF65-F5344CB8AC3E}">
        <p14:creationId xmlns:p14="http://schemas.microsoft.com/office/powerpoint/2010/main" val="328972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34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55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310105" y="1135454"/>
            <a:ext cx="8610600"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a:solidFill>
                  <a:schemeClr val="accent5">
                    <a:lumMod val="50000"/>
                  </a:schemeClr>
                </a:solidFill>
                <a:latin typeface="Arial Black" pitchFamily="34" charset="0"/>
              </a:rPr>
              <a:t>T</a:t>
            </a:r>
            <a:r>
              <a:rPr lang="it-IT" sz="2800" dirty="0" smtClean="0">
                <a:solidFill>
                  <a:schemeClr val="accent5">
                    <a:lumMod val="50000"/>
                  </a:schemeClr>
                </a:solidFill>
                <a:latin typeface="Arial Black" pitchFamily="34" charset="0"/>
              </a:rPr>
              <a:t>empuhi </a:t>
            </a:r>
            <a:r>
              <a:rPr lang="it-IT" sz="2800" dirty="0">
                <a:solidFill>
                  <a:schemeClr val="accent5">
                    <a:lumMod val="50000"/>
                  </a:schemeClr>
                </a:solidFill>
                <a:latin typeface="Arial Black" pitchFamily="34" charset="0"/>
              </a:rPr>
              <a:t>segala ujian hidup ini dengan penuh redha dan sabar</a:t>
            </a:r>
            <a:endParaRPr lang="en-US" sz="2800" dirty="0">
              <a:solidFill>
                <a:schemeClr val="accent5">
                  <a:lumMod val="50000"/>
                </a:schemeClr>
              </a:solidFill>
              <a:latin typeface="Arial Black" pitchFamily="34" charset="0"/>
            </a:endParaRPr>
          </a:p>
        </p:txBody>
      </p:sp>
      <p:sp>
        <p:nvSpPr>
          <p:cNvPr id="8" name="Plaque 7"/>
          <p:cNvSpPr/>
          <p:nvPr/>
        </p:nvSpPr>
        <p:spPr>
          <a:xfrm>
            <a:off x="282132" y="297254"/>
            <a:ext cx="3070667" cy="693346"/>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2800" dirty="0"/>
          </a:p>
        </p:txBody>
      </p:sp>
      <p:sp>
        <p:nvSpPr>
          <p:cNvPr id="10" name="Rectangle 9"/>
          <p:cNvSpPr/>
          <p:nvPr/>
        </p:nvSpPr>
        <p:spPr>
          <a:xfrm>
            <a:off x="310105" y="3810000"/>
            <a:ext cx="8544528"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a:solidFill>
                  <a:schemeClr val="accent5">
                    <a:lumMod val="50000"/>
                  </a:schemeClr>
                </a:solidFill>
                <a:latin typeface="Arial Black" pitchFamily="34" charset="0"/>
              </a:rPr>
              <a:t>B</a:t>
            </a:r>
            <a:r>
              <a:rPr lang="it-IT" sz="2800" dirty="0" smtClean="0">
                <a:solidFill>
                  <a:schemeClr val="accent5">
                    <a:lumMod val="50000"/>
                  </a:schemeClr>
                </a:solidFill>
                <a:latin typeface="Arial Black" pitchFamily="34" charset="0"/>
              </a:rPr>
              <a:t>erusahalah </a:t>
            </a:r>
            <a:r>
              <a:rPr lang="it-IT" sz="2800" dirty="0">
                <a:solidFill>
                  <a:schemeClr val="accent5">
                    <a:lumMod val="50000"/>
                  </a:schemeClr>
                </a:solidFill>
                <a:latin typeface="Arial Black" pitchFamily="34" charset="0"/>
              </a:rPr>
              <a:t>untuk mendampingi Allah swt dengan lebih dekat</a:t>
            </a:r>
            <a:endParaRPr lang="en-US" sz="2800" dirty="0">
              <a:solidFill>
                <a:schemeClr val="accent5">
                  <a:lumMod val="50000"/>
                </a:schemeClr>
              </a:solidFill>
              <a:latin typeface="Arial Black" pitchFamily="34" charset="0"/>
            </a:endParaRPr>
          </a:p>
        </p:txBody>
      </p:sp>
      <p:sp>
        <p:nvSpPr>
          <p:cNvPr id="11" name="Rectangle 10"/>
          <p:cNvSpPr/>
          <p:nvPr/>
        </p:nvSpPr>
        <p:spPr>
          <a:xfrm>
            <a:off x="310105" y="2472727"/>
            <a:ext cx="8610600"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a:solidFill>
                  <a:schemeClr val="accent5">
                    <a:lumMod val="50000"/>
                  </a:schemeClr>
                </a:solidFill>
                <a:latin typeface="Arial Black" pitchFamily="34" charset="0"/>
              </a:rPr>
              <a:t>M</a:t>
            </a:r>
            <a:r>
              <a:rPr lang="it-IT" sz="2800" dirty="0" smtClean="0">
                <a:solidFill>
                  <a:schemeClr val="accent5">
                    <a:lumMod val="50000"/>
                  </a:schemeClr>
                </a:solidFill>
                <a:latin typeface="Arial Black" pitchFamily="34" charset="0"/>
              </a:rPr>
              <a:t>engharapkan </a:t>
            </a:r>
            <a:r>
              <a:rPr lang="it-IT" sz="2800" dirty="0">
                <a:solidFill>
                  <a:schemeClr val="accent5">
                    <a:lumMod val="50000"/>
                  </a:schemeClr>
                </a:solidFill>
                <a:latin typeface="Arial Black" pitchFamily="34" charset="0"/>
              </a:rPr>
              <a:t>ganjaran Allah swt dan keampunanNya </a:t>
            </a:r>
            <a:endParaRPr lang="en-US" sz="2800" dirty="0">
              <a:solidFill>
                <a:schemeClr val="accent5">
                  <a:lumMod val="50000"/>
                </a:schemeClr>
              </a:solidFill>
              <a:latin typeface="Arial Black" pitchFamily="34" charset="0"/>
            </a:endParaRPr>
          </a:p>
        </p:txBody>
      </p:sp>
      <p:sp>
        <p:nvSpPr>
          <p:cNvPr id="12" name="Rectangle 11"/>
          <p:cNvSpPr/>
          <p:nvPr/>
        </p:nvSpPr>
        <p:spPr>
          <a:xfrm>
            <a:off x="310105" y="5257800"/>
            <a:ext cx="8544528"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a:solidFill>
                  <a:schemeClr val="accent5">
                    <a:lumMod val="50000"/>
                  </a:schemeClr>
                </a:solidFill>
                <a:latin typeface="Arial Black" pitchFamily="34" charset="0"/>
              </a:rPr>
              <a:t>Memperbanyakan amal dan bakti serta menjauhi dosa dan maksia</a:t>
            </a:r>
            <a:endParaRPr lang="en-US" sz="2800" dirty="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40139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1219200" y="1524000"/>
            <a:ext cx="7010400" cy="33528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4400" dirty="0" smtClean="0">
                <a:solidFill>
                  <a:schemeClr val="accent5">
                    <a:lumMod val="50000"/>
                  </a:schemeClr>
                </a:solidFill>
                <a:latin typeface="Berlin Sans FB" panose="020E0602020502020306" pitchFamily="34" charset="0"/>
              </a:rPr>
              <a:t>Agar </a:t>
            </a:r>
            <a:r>
              <a:rPr lang="it-IT" sz="4400" dirty="0">
                <a:solidFill>
                  <a:schemeClr val="accent5">
                    <a:lumMod val="50000"/>
                  </a:schemeClr>
                </a:solidFill>
                <a:latin typeface="Berlin Sans FB" panose="020E0602020502020306" pitchFamily="34" charset="0"/>
              </a:rPr>
              <a:t>kita lebih diberi nikmat dan berkat serta dijauhi dari musibah dan dihindari dari segala mala petaka dan bencana. </a:t>
            </a:r>
            <a:endParaRPr lang="en-US" sz="4400" dirty="0">
              <a:solidFill>
                <a:schemeClr val="accent5">
                  <a:lumMod val="50000"/>
                </a:schemeClr>
              </a:solidFill>
              <a:latin typeface="Berlin Sans FB" panose="020E0602020502020306" pitchFamily="34" charset="0"/>
            </a:endParaRPr>
          </a:p>
        </p:txBody>
      </p:sp>
      <p:sp>
        <p:nvSpPr>
          <p:cNvPr id="8" name="Plaque 7"/>
          <p:cNvSpPr/>
          <p:nvPr/>
        </p:nvSpPr>
        <p:spPr>
          <a:xfrm>
            <a:off x="838200" y="762000"/>
            <a:ext cx="3352800" cy="7620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endParaRPr lang="en-US" sz="2800" dirty="0"/>
          </a:p>
        </p:txBody>
      </p:sp>
    </p:spTree>
    <p:extLst>
      <p:ext uri="{BB962C8B-B14F-4D97-AF65-F5344CB8AC3E}">
        <p14:creationId xmlns:p14="http://schemas.microsoft.com/office/powerpoint/2010/main" val="46383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42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a:effectLst>
            <a:glow>
              <a:schemeClr val="accent3">
                <a:satMod val="175000"/>
                <a:alpha val="40000"/>
              </a:schemeClr>
            </a:glow>
            <a:outerShdw blurRad="50800" dist="50800" dir="5400000" sx="1000" sy="1000" algn="ctr" rotWithShape="0">
              <a:srgbClr val="000000">
                <a:alpha val="43137"/>
              </a:srgbClr>
            </a:outerShdw>
            <a:softEdge rad="165100"/>
          </a:effectLst>
          <a:scene3d>
            <a:camera prst="orthographicFront"/>
            <a:lightRig rig="threePt" dir="t"/>
          </a:scene3d>
          <a:sp3d>
            <a:bevelT w="139700" prst="cross"/>
            <a:bevelB prst="relaxedInset"/>
          </a:sp3d>
        </p:spPr>
        <p:txBody>
          <a:bodyPr wrap="square">
            <a:spAutoFit/>
            <a:sp3d extrusionH="57150">
              <a:bevelT w="38100" h="38100" prst="angle"/>
            </a:sp3d>
          </a:bodyPr>
          <a:lstStyle/>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بَارَكَ اللهُ لِي وَلَكُمْ فِي الْقُرْآنِ الْعَظِيْمِ.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وَنَفَعَنِي وَاِيِّاكُمْ بِمَا فِيْهِ مِنَ الآيَاتِ وَالذِّكْرِ الْحَكِيْمِ.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وَتَقَبَّلَ الله مِنِّي وَمِنْكُمْ </a:t>
            </a:r>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تِلاوَتَهُ</a:t>
            </a:r>
            <a:endParaRPr lang="en-US"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endParaRPr>
          </a:p>
          <a:p>
            <a:pPr algn="ctr" rtl="1"/>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 اِنَّهُ </a:t>
            </a:r>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هُوَاالسَّمِيْعُ الْعَلِيْمُ.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7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0" y="1676400"/>
            <a:ext cx="91440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مُحَمَّدًا عَبْدُهُ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4014438"/>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354803" y="1524000"/>
            <a:ext cx="8572560" cy="1600438"/>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وَعَلَى آلِهِ وَصَحْبِهِ أَجْمَعِيْنَ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p>
        </p:txBody>
      </p:sp>
      <p:sp>
        <p:nvSpPr>
          <p:cNvPr id="4" name="TextBox 3"/>
          <p:cNvSpPr txBox="1"/>
          <p:nvPr/>
        </p:nvSpPr>
        <p:spPr>
          <a:xfrm>
            <a:off x="664658" y="3429000"/>
            <a:ext cx="7952851"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sekaliannya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9767" y="1731530"/>
            <a:ext cx="8492730" cy="1200329"/>
          </a:xfrm>
          <a:prstGeom prst="rect">
            <a:avLst/>
          </a:prstGeom>
          <a:solidFill>
            <a:srgbClr val="7030A0">
              <a:alpha val="51000"/>
            </a:srgbClr>
          </a:solidFill>
        </p:spPr>
        <p:txBody>
          <a:bodyPr wrap="square">
            <a:spAutoFit/>
          </a:bodyPr>
          <a:lstStyle/>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اللهِ</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4403" y="3810000"/>
            <a:ext cx="8603458" cy="1754326"/>
          </a:xfrm>
          <a:prstGeom prst="rect">
            <a:avLst/>
          </a:prstGeom>
          <a:noFill/>
          <a:ln w="9525">
            <a:noFill/>
          </a:ln>
        </p:spPr>
        <p:txBody>
          <a:bodyPr wrap="square">
            <a:spAutoFit/>
          </a:bodyPr>
          <a:lstStyle/>
          <a:p>
            <a:pPr algn="ctr" fontAlgn="auto">
              <a:spcBef>
                <a:spcPts val="0"/>
              </a:spcBef>
              <a:spcAft>
                <a:spcPts val="0"/>
              </a:spcAft>
              <a:defRPr/>
            </a:pP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5269" y="2057400"/>
            <a:ext cx="8492730" cy="1754326"/>
          </a:xfrm>
          <a:prstGeom prst="rect">
            <a:avLst/>
          </a:prstGeom>
          <a:solidFill>
            <a:srgbClr val="7030A0">
              <a:alpha val="5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أَيُّهَا الَّذِينَ آَمَنُوا اتَّقُوا اللَّهَ حَقَّ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 </a:t>
            </a:r>
          </a:p>
        </p:txBody>
      </p:sp>
      <p:sp>
        <p:nvSpPr>
          <p:cNvPr id="5" name="TextBox 4"/>
          <p:cNvSpPr txBox="1"/>
          <p:nvPr/>
        </p:nvSpPr>
        <p:spPr>
          <a:xfrm>
            <a:off x="274403" y="3962400"/>
            <a:ext cx="8603458" cy="2554545"/>
          </a:xfrm>
          <a:prstGeom prst="rect">
            <a:avLst/>
          </a:prstGeom>
          <a:noFill/>
          <a:ln w="9525">
            <a:noFill/>
          </a:ln>
        </p:spPr>
        <p:txBody>
          <a:bodyPr wrap="square">
            <a:spAutoFit/>
          </a:bodyPr>
          <a:lstStyle/>
          <a:p>
            <a:pPr algn="ctr" fontAlgn="auto">
              <a:spcBef>
                <a:spcPts val="0"/>
              </a:spcBef>
              <a:spcAft>
                <a:spcPts val="0"/>
              </a:spcAft>
              <a:defRPr/>
            </a:pP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sekali-kali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2" name="Snip Diagonal Corner Rectangle 1"/>
          <p:cNvSpPr/>
          <p:nvPr/>
        </p:nvSpPr>
        <p:spPr>
          <a:xfrm>
            <a:off x="533400" y="1150595"/>
            <a:ext cx="3501068" cy="609600"/>
          </a:xfrm>
          <a:prstGeom prst="snip2DiagRect">
            <a:avLst>
              <a:gd name="adj1" fmla="val 0"/>
              <a:gd name="adj2" fmla="val 48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5428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3000" r="-13000"/>
          </a:stretch>
        </a:blipFill>
        <a:effectLst/>
      </p:bgPr>
    </p:bg>
    <p:spTree>
      <p:nvGrpSpPr>
        <p:cNvPr id="1" name=""/>
        <p:cNvGrpSpPr/>
        <p:nvPr/>
      </p:nvGrpSpPr>
      <p:grpSpPr>
        <a:xfrm>
          <a:off x="0" y="0"/>
          <a:ext cx="0" cy="0"/>
          <a:chOff x="0" y="0"/>
          <a:chExt cx="0" cy="0"/>
        </a:xfrm>
      </p:grpSpPr>
      <p:sp>
        <p:nvSpPr>
          <p:cNvPr id="10" name="Rectangle 9"/>
          <p:cNvSpPr/>
          <p:nvPr/>
        </p:nvSpPr>
        <p:spPr>
          <a:xfrm>
            <a:off x="10236" y="990600"/>
            <a:ext cx="9067800" cy="461665"/>
          </a:xfrm>
          <a:prstGeom prst="rect">
            <a:avLst/>
          </a:prstGeom>
        </p:spPr>
        <p:txBody>
          <a:bodyPr wrap="square">
            <a:spAutoFit/>
          </a:bodyPr>
          <a:lstStyle/>
          <a:p>
            <a:pPr algn="ctr" fontAlgn="auto">
              <a:spcBef>
                <a:spcPts val="0"/>
              </a:spcBef>
              <a:spcAft>
                <a:spcPts val="0"/>
              </a:spcAft>
              <a:defRPr/>
            </a:pPr>
            <a:r>
              <a:rPr lang="nb-NO"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16 </a:t>
            </a: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Safar 1443H  </a:t>
            </a:r>
            <a:r>
              <a:rPr lang="nb-NO"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24 </a:t>
            </a: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September 2021M</a:t>
            </a: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355329" y="2438400"/>
            <a:ext cx="8377614" cy="2308324"/>
          </a:xfrm>
          <a:prstGeom prst="rect">
            <a:avLst/>
          </a:prstGeom>
          <a:noFill/>
        </p:spPr>
        <p:txBody>
          <a:bodyPr wrap="none" lIns="91440" tIns="45720" rIns="91440" bIns="45720">
            <a:spAutoFit/>
          </a:bodyPr>
          <a:lstStyle/>
          <a:p>
            <a:pPr algn="ctr"/>
            <a:r>
              <a:rPr lang="en-US" sz="7200" b="1" dirty="0" smtClean="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MALA PETAKA</a:t>
            </a:r>
          </a:p>
          <a:p>
            <a:pPr algn="ctr"/>
            <a:r>
              <a:rPr lang="en-US" sz="7200" b="1" dirty="0" smtClean="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BERBUAH PAHALA</a:t>
            </a:r>
            <a:endParaRPr lang="en-US" sz="7200" b="1" dirty="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5000" r="-15000"/>
          </a:stretch>
        </a:blipFill>
        <a:effectLst/>
      </p:bgPr>
    </p:bg>
    <p:spTree>
      <p:nvGrpSpPr>
        <p:cNvPr id="1" name=""/>
        <p:cNvGrpSpPr/>
        <p:nvPr/>
      </p:nvGrpSpPr>
      <p:grpSpPr>
        <a:xfrm>
          <a:off x="0" y="0"/>
          <a:ext cx="0" cy="0"/>
          <a:chOff x="0" y="0"/>
          <a:chExt cx="0" cy="0"/>
        </a:xfrm>
      </p:grpSpPr>
      <p:sp>
        <p:nvSpPr>
          <p:cNvPr id="7" name="Rectangle 6"/>
          <p:cNvSpPr/>
          <p:nvPr/>
        </p:nvSpPr>
        <p:spPr>
          <a:xfrm>
            <a:off x="3962400" y="2070383"/>
            <a:ext cx="4800600" cy="1518823"/>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latin typeface="Arial Black" pitchFamily="34" charset="0"/>
              </a:rPr>
              <a:t>B</a:t>
            </a:r>
            <a:r>
              <a:rPr lang="fi-FI" sz="2400" dirty="0" smtClean="0">
                <a:solidFill>
                  <a:schemeClr val="tx1"/>
                </a:solidFill>
                <a:latin typeface="Arial Black" pitchFamily="34" charset="0"/>
              </a:rPr>
              <a:t>oleh </a:t>
            </a:r>
            <a:r>
              <a:rPr lang="fi-FI" sz="2400" dirty="0">
                <a:solidFill>
                  <a:schemeClr val="tx1"/>
                </a:solidFill>
                <a:latin typeface="Arial Black" pitchFamily="34" charset="0"/>
              </a:rPr>
              <a:t>menimpa sesiapa sahaja samada baik mahupun tidak</a:t>
            </a:r>
            <a:endParaRPr lang="sv-SE" sz="2400" dirty="0" smtClean="0">
              <a:solidFill>
                <a:schemeClr val="tx1"/>
              </a:solidFill>
              <a:latin typeface="Arial Black" pitchFamily="34" charset="0"/>
            </a:endParaRPr>
          </a:p>
        </p:txBody>
      </p:sp>
      <p:sp>
        <p:nvSpPr>
          <p:cNvPr id="5" name="Curved Left Arrow 4"/>
          <p:cNvSpPr/>
          <p:nvPr/>
        </p:nvSpPr>
        <p:spPr>
          <a:xfrm rot="18373195">
            <a:off x="6467291" y="107383"/>
            <a:ext cx="943727" cy="2081055"/>
          </a:xfrm>
          <a:prstGeom prst="curvedLeftArrow">
            <a:avLst>
              <a:gd name="adj1" fmla="val 25000"/>
              <a:gd name="adj2" fmla="val 57960"/>
              <a:gd name="adj3" fmla="val 35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 dan mala petaka</a:t>
            </a:r>
            <a:endParaRPr lang="en-US" sz="2800" dirty="0"/>
          </a:p>
        </p:txBody>
      </p:sp>
      <p:sp>
        <p:nvSpPr>
          <p:cNvPr id="2" name="Curved Right Arrow 1"/>
          <p:cNvSpPr/>
          <p:nvPr/>
        </p:nvSpPr>
        <p:spPr>
          <a:xfrm rot="20966520">
            <a:off x="457200" y="1528554"/>
            <a:ext cx="1219200" cy="3655458"/>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2000976" y="4191000"/>
            <a:ext cx="5390424" cy="1576956"/>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latin typeface="Arial Black" pitchFamily="34" charset="0"/>
              </a:rPr>
              <a:t>Musibah boleh berlaku sebagai ujian Allah di atas dakwaan iman seseorang hamba</a:t>
            </a:r>
            <a:endParaRPr lang="sv-SE" sz="2400" dirty="0" smtClean="0">
              <a:solidFill>
                <a:schemeClr val="tx1"/>
              </a:solidFill>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641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12404649</TotalTime>
  <Words>1096</Words>
  <Application>Microsoft Office PowerPoint</Application>
  <PresentationFormat>On-screen Show (4:3)</PresentationFormat>
  <Paragraphs>140</Paragraphs>
  <Slides>37</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37</vt:i4>
      </vt:variant>
    </vt:vector>
  </HeadingPairs>
  <TitlesOfParts>
    <vt:vector size="55" baseType="lpstr">
      <vt:lpstr>Arial Unicode MS</vt:lpstr>
      <vt:lpstr>Agency FB</vt:lpstr>
      <vt:lpstr>Aharoni</vt:lpstr>
      <vt:lpstr>Arial</vt:lpstr>
      <vt:lpstr>Arial Black</vt:lpstr>
      <vt:lpstr>Arial Rounded MT Bold</vt:lpstr>
      <vt:lpstr>Bahnschrift Condensed</vt:lpstr>
      <vt:lpstr>Berlin Sans FB</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203</cp:revision>
  <dcterms:created xsi:type="dcterms:W3CDTF">2017-12-24T04:47:57Z</dcterms:created>
  <dcterms:modified xsi:type="dcterms:W3CDTF">2021-09-22T23:42:51Z</dcterms:modified>
</cp:coreProperties>
</file>